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04" r:id="rId1"/>
  </p:sldMasterIdLst>
  <p:notesMasterIdLst>
    <p:notesMasterId r:id="rId56"/>
  </p:notesMasterIdLst>
  <p:sldIdLst>
    <p:sldId id="256" r:id="rId2"/>
    <p:sldId id="300" r:id="rId3"/>
    <p:sldId id="347" r:id="rId4"/>
    <p:sldId id="257" r:id="rId5"/>
    <p:sldId id="348" r:id="rId6"/>
    <p:sldId id="259" r:id="rId7"/>
    <p:sldId id="351" r:id="rId8"/>
    <p:sldId id="260" r:id="rId9"/>
    <p:sldId id="261" r:id="rId10"/>
    <p:sldId id="265" r:id="rId11"/>
    <p:sldId id="266" r:id="rId12"/>
    <p:sldId id="346" r:id="rId13"/>
    <p:sldId id="264" r:id="rId14"/>
    <p:sldId id="258" r:id="rId15"/>
    <p:sldId id="267" r:id="rId16"/>
    <p:sldId id="268" r:id="rId17"/>
    <p:sldId id="272" r:id="rId18"/>
    <p:sldId id="269" r:id="rId19"/>
    <p:sldId id="349" r:id="rId20"/>
    <p:sldId id="350" r:id="rId21"/>
    <p:sldId id="354" r:id="rId22"/>
    <p:sldId id="273" r:id="rId23"/>
    <p:sldId id="274" r:id="rId24"/>
    <p:sldId id="270" r:id="rId25"/>
    <p:sldId id="275" r:id="rId26"/>
    <p:sldId id="277" r:id="rId27"/>
    <p:sldId id="288" r:id="rId28"/>
    <p:sldId id="295" r:id="rId29"/>
    <p:sldId id="297" r:id="rId30"/>
    <p:sldId id="298" r:id="rId31"/>
    <p:sldId id="294" r:id="rId32"/>
    <p:sldId id="301" r:id="rId33"/>
    <p:sldId id="304" r:id="rId34"/>
    <p:sldId id="303" r:id="rId35"/>
    <p:sldId id="305" r:id="rId36"/>
    <p:sldId id="306" r:id="rId37"/>
    <p:sldId id="302" r:id="rId38"/>
    <p:sldId id="312" r:id="rId39"/>
    <p:sldId id="314" r:id="rId40"/>
    <p:sldId id="316" r:id="rId41"/>
    <p:sldId id="317" r:id="rId42"/>
    <p:sldId id="315" r:id="rId43"/>
    <p:sldId id="320" r:id="rId44"/>
    <p:sldId id="328" r:id="rId45"/>
    <p:sldId id="329" r:id="rId46"/>
    <p:sldId id="352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4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0756-4EDC-4DC8-A760-45407D7519F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B91F6-EB84-4551-9EAB-C5E987949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- Automatic Weather Station and Automatic Rain Gauge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419100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Anish</a:t>
            </a:r>
          </a:p>
          <a:p>
            <a:r>
              <a:rPr lang="en-US" dirty="0"/>
              <a:t>	</a:t>
            </a:r>
            <a:r>
              <a:rPr lang="en-US" dirty="0" smtClean="0"/>
              <a:t>….. Hydro-Informatics Expert</a:t>
            </a:r>
          </a:p>
          <a:p>
            <a:r>
              <a:rPr lang="en-US" dirty="0"/>
              <a:t>	</a:t>
            </a:r>
            <a:r>
              <a:rPr lang="en-US" dirty="0" smtClean="0"/>
              <a:t>	The World Bank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pic>
        <p:nvPicPr>
          <p:cNvPr id="4098" name="Picture 2" descr="C:\Users\Anish\Desktop\BBMB Fotos\bhakra dam1\bhakra da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7753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1" y="6291238"/>
            <a:ext cx="3657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on top of </a:t>
            </a:r>
            <a:r>
              <a:rPr lang="en-US" sz="2000" dirty="0" err="1" smtClean="0">
                <a:solidFill>
                  <a:srgbClr val="C00000"/>
                </a:solidFill>
              </a:rPr>
              <a:t>Bhakra</a:t>
            </a:r>
            <a:r>
              <a:rPr lang="en-US" sz="2000" dirty="0" smtClean="0">
                <a:solidFill>
                  <a:srgbClr val="C00000"/>
                </a:solidFill>
              </a:rPr>
              <a:t> Dam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Anish\Desktop\Gujarat Mar2015\Fotos\Selected\SAM_1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77" y="1339910"/>
            <a:ext cx="3256723" cy="4894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8743" y="6291942"/>
            <a:ext cx="422917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in WRD Premises,  </a:t>
            </a:r>
            <a:r>
              <a:rPr lang="en-US" sz="2000" dirty="0" err="1" smtClean="0">
                <a:solidFill>
                  <a:srgbClr val="C00000"/>
                </a:solidFill>
              </a:rPr>
              <a:t>Gandhinagar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8435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pic>
        <p:nvPicPr>
          <p:cNvPr id="5122" name="Picture 2" descr="C:\Users\Anish\Desktop\Gujarat Mar2015\Fotos\Selected\SAM_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659347" cy="4939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Site Selection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172200"/>
            <a:ext cx="365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AWS in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r>
              <a:rPr lang="en-US" dirty="0" smtClean="0">
                <a:solidFill>
                  <a:srgbClr val="C00000"/>
                </a:solidFill>
              </a:rPr>
              <a:t> Agricultural University Campus,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Anish\Desktop\Gujarat Mar2015\Fotos\Selected\SAM_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427254" cy="497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8857" y="6190175"/>
            <a:ext cx="34199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ISRO AWS inside Agricultural research Station in </a:t>
            </a:r>
            <a:r>
              <a:rPr lang="en-US" dirty="0" err="1" smtClean="0">
                <a:solidFill>
                  <a:srgbClr val="C00000"/>
                </a:solidFill>
              </a:rPr>
              <a:t>Sampli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ish\Desktop\Desktop Items\fotos up maha assam\New folder\SAM_12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60"/>
          <a:stretch/>
        </p:blipFill>
        <p:spPr bwMode="auto">
          <a:xfrm>
            <a:off x="1066800" y="1441547"/>
            <a:ext cx="3200400" cy="5378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Site Selection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849034"/>
            <a:ext cx="365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AWS at WRD premises near Pune, Maharashtra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ish\Desktop\Desktop Items\fotos up maha assam\New folder\SAM_1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4" y="2514600"/>
            <a:ext cx="3680817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Window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For Satellite Telemetry, Direct Line of Site</a:t>
            </a:r>
          </a:p>
          <a:p>
            <a:r>
              <a:rPr lang="en-US" dirty="0" smtClean="0"/>
              <a:t>Good Mobile Coverage for GSM based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412468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Antennae </a:t>
            </a:r>
            <a:r>
              <a:rPr lang="en-US" dirty="0" err="1" smtClean="0">
                <a:solidFill>
                  <a:srgbClr val="FF0000"/>
                </a:solidFill>
              </a:rPr>
              <a:t>LoS</a:t>
            </a:r>
            <a:r>
              <a:rPr lang="en-US" dirty="0" smtClean="0">
                <a:solidFill>
                  <a:srgbClr val="FF0000"/>
                </a:solidFill>
              </a:rPr>
              <a:t> Obstructed by trees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Anish\Desktop\BBMB Fotos\nangal chow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499537"/>
            <a:ext cx="3276600" cy="436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5744" y="6421957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Problem Here!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3434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Reliable AC Power available?</a:t>
            </a:r>
          </a:p>
          <a:p>
            <a:pPr lvl="1"/>
            <a:r>
              <a:rPr lang="en-US" dirty="0" smtClean="0"/>
              <a:t>2-3 Hours a day enough to Recharge battery</a:t>
            </a:r>
          </a:p>
          <a:p>
            <a:r>
              <a:rPr lang="en-US" dirty="0" smtClean="0"/>
              <a:t>For Solar, is enough Sunlight Available?</a:t>
            </a:r>
          </a:p>
          <a:p>
            <a:r>
              <a:rPr lang="en-US" dirty="0" smtClean="0"/>
              <a:t>What should be size of Solar Panels</a:t>
            </a:r>
          </a:p>
          <a:p>
            <a:r>
              <a:rPr lang="en-US" dirty="0" smtClean="0"/>
              <a:t>What should be size of Battery?</a:t>
            </a:r>
          </a:p>
          <a:p>
            <a:pPr lvl="1"/>
            <a:r>
              <a:rPr lang="en-US" dirty="0" smtClean="0"/>
              <a:t>100 AH Battery with 40 Watt Solar Panel recommended for North India</a:t>
            </a:r>
          </a:p>
          <a:p>
            <a:pPr lvl="1"/>
            <a:r>
              <a:rPr lang="en-US" dirty="0" smtClean="0"/>
              <a:t>64 AH with 24-30 Watt Panels for Tropical Regions (Below 23 degree latitude)</a:t>
            </a:r>
          </a:p>
          <a:p>
            <a:pPr lvl="1"/>
            <a:r>
              <a:rPr lang="en-US" dirty="0" smtClean="0"/>
              <a:t>In Gujarat, 26 AH Battery with 10 W Panels also used</a:t>
            </a:r>
          </a:p>
          <a:p>
            <a:r>
              <a:rPr lang="en-US" dirty="0" smtClean="0"/>
              <a:t>Internal Battery not an option for AWS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286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</a:t>
            </a:r>
            <a:r>
              <a:rPr lang="en-US" dirty="0" smtClean="0"/>
              <a:t>Options – Himachal Region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7170" name="Picture 2" descr="C:\Users\Anish\Desktop\BBMB Fotos\giabo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6" y="1219200"/>
            <a:ext cx="4229100" cy="5638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37291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40 Watt Solar Panel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Anish\Desktop\BBMB Fotos\harsa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76" y="2710177"/>
            <a:ext cx="3638249" cy="2728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5442269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100 AH Battery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Options – </a:t>
            </a:r>
            <a:r>
              <a:rPr lang="en-US" dirty="0" smtClean="0"/>
              <a:t>Gujarat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8195" name="Picture 3" descr="C:\Users\Anish\Desktop\Gujarat Mar2015\Fotos\Selected\SAM_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71812" cy="4708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ish\Desktop\Gujarat Mar2015\Fotos\Selected\SAM_1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1" y="16002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7514" y="5442269"/>
            <a:ext cx="166188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AH Battery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2420" y="6232885"/>
            <a:ext cx="27141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With 10 Watt Solar Panels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7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</a:p>
          <a:p>
            <a:r>
              <a:rPr lang="en-US" dirty="0" smtClean="0"/>
              <a:t>Solar Radiation</a:t>
            </a:r>
          </a:p>
          <a:p>
            <a:r>
              <a:rPr lang="en-US" dirty="0" smtClean="0"/>
              <a:t>Wind Velocity and Direction</a:t>
            </a:r>
          </a:p>
          <a:p>
            <a:r>
              <a:rPr lang="en-US" dirty="0" smtClean="0"/>
              <a:t>Temperature 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Atmospheric Pressure</a:t>
            </a:r>
          </a:p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1435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5640682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Tipping Bucket Rain gauge</a:t>
            </a:r>
          </a:p>
          <a:p>
            <a:r>
              <a:rPr lang="en-US" sz="2400" dirty="0" smtClean="0"/>
              <a:t>Dual Reed Switch to count Bucket tips</a:t>
            </a:r>
          </a:p>
          <a:p>
            <a:r>
              <a:rPr lang="en-US" sz="2400" dirty="0" smtClean="0"/>
              <a:t>Available with or without Syphon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5" name="Picture 6" descr="http://1.bp.blogspot.com/-XX8Kd8HO9cA/TeChascg2mI/AAAAAAAAAVU/cVBHaxmyoHk/s200/tip-bucket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82" y="1066800"/>
            <a:ext cx="197708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ish\Desktop\Selected fotos\Raingauges\SAM_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23" y="2743200"/>
            <a:ext cx="1385277" cy="4048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ish\Desktop\Selected fotos\Raingauges\SAM_1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775857"/>
            <a:ext cx="1781494" cy="4015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ish\Desktop\Selected fotos\Raingauges\SAM_12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276"/>
          <a:stretch/>
        </p:blipFill>
        <p:spPr bwMode="auto">
          <a:xfrm>
            <a:off x="6304890" y="3124200"/>
            <a:ext cx="245811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0" y="5029200"/>
            <a:ext cx="1143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Odisha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269468"/>
            <a:ext cx="1143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7482" y="6412468"/>
            <a:ext cx="15221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Maharashtra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2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Sensor </a:t>
            </a:r>
            <a:r>
              <a:rPr lang="en-US" sz="2400" dirty="0" smtClean="0"/>
              <a:t>Type 	Tipping </a:t>
            </a:r>
            <a:r>
              <a:rPr lang="en-US" sz="2400" dirty="0"/>
              <a:t>Bucket </a:t>
            </a:r>
            <a:r>
              <a:rPr lang="en-US" sz="2400" dirty="0" smtClean="0"/>
              <a:t>with reed switch</a:t>
            </a:r>
            <a:r>
              <a:rPr lang="en-US" sz="2400" dirty="0"/>
              <a:t>	</a:t>
            </a:r>
          </a:p>
          <a:p>
            <a:r>
              <a:rPr lang="en-US" sz="2400" dirty="0" smtClean="0"/>
              <a:t>Range 	 	</a:t>
            </a:r>
            <a:r>
              <a:rPr lang="en-US" sz="2400" dirty="0" smtClean="0">
                <a:solidFill>
                  <a:srgbClr val="C00000"/>
                </a:solidFill>
              </a:rPr>
              <a:t>0-500 mm/h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/>
              <a:t>Bucket Capacity 	</a:t>
            </a:r>
            <a:r>
              <a:rPr lang="en-US" sz="2000" dirty="0" smtClean="0">
                <a:solidFill>
                  <a:srgbClr val="C00000"/>
                </a:solidFill>
              </a:rPr>
              <a:t>0.2, 0.5 or 1.0 mm</a:t>
            </a:r>
          </a:p>
          <a:p>
            <a:pPr lvl="1"/>
            <a:r>
              <a:rPr lang="en-US" sz="1600" dirty="0" smtClean="0"/>
              <a:t>The size depends on Peak Rainfall </a:t>
            </a:r>
            <a:r>
              <a:rPr lang="en-US" sz="1600" dirty="0"/>
              <a:t>I</a:t>
            </a:r>
            <a:r>
              <a:rPr lang="en-US" sz="1600" dirty="0" smtClean="0"/>
              <a:t>ntensity</a:t>
            </a: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pic>
        <p:nvPicPr>
          <p:cNvPr id="5" name="Picture 2" descr="C:\Users\Anish\Desktop\Gujarat Mar2015\Fotos\Selected\SAM_1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398"/>
            <a:ext cx="2271418" cy="3590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ish\Desktop\Odisha\Selected\SAM_1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399"/>
            <a:ext cx="2474659" cy="3590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ish\Desktop\Desktop Items\fotos up maha assam\New folder\SAM_12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0" r="6283"/>
          <a:stretch/>
        </p:blipFill>
        <p:spPr bwMode="auto">
          <a:xfrm>
            <a:off x="5852818" y="3352800"/>
            <a:ext cx="3291182" cy="2742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7829" y="6172200"/>
            <a:ext cx="10105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0.2 mm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808" y="6172200"/>
            <a:ext cx="103599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0.5 mm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6179066"/>
            <a:ext cx="914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1.0 mm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8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2514600"/>
            <a:ext cx="8001000" cy="22098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Examples that refer to products are intended for illustrative purposes only, and do not imply an endorsement or recommendation of any particular product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1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and Snow Gauge</a:t>
            </a:r>
            <a:endParaRPr lang="en-US" dirty="0"/>
          </a:p>
        </p:txBody>
      </p:sp>
      <p:pic>
        <p:nvPicPr>
          <p:cNvPr id="85" name="Picture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3883025"/>
            <a:ext cx="1844675" cy="2974975"/>
          </a:xfrm>
          <a:prstGeom prst="rect">
            <a:avLst/>
          </a:prstGeom>
          <a:noFill/>
        </p:spPr>
      </p:pic>
      <p:pic>
        <p:nvPicPr>
          <p:cNvPr id="86" name="Picture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488" y="3876675"/>
            <a:ext cx="1693862" cy="2981325"/>
          </a:xfrm>
          <a:prstGeom prst="rect">
            <a:avLst/>
          </a:prstGeom>
          <a:noFill/>
        </p:spPr>
      </p:pic>
      <p:pic>
        <p:nvPicPr>
          <p:cNvPr id="83" name="Picture 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825" y="2209800"/>
            <a:ext cx="1781175" cy="2074862"/>
          </a:xfrm>
          <a:prstGeom prst="rect">
            <a:avLst/>
          </a:prstGeom>
          <a:noFill/>
        </p:spPr>
      </p:pic>
      <p:pic>
        <p:nvPicPr>
          <p:cNvPr id="84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3488" y="4419600"/>
            <a:ext cx="1560512" cy="2055812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3143250"/>
            <a:ext cx="1952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Sensor </a:t>
            </a:r>
            <a:r>
              <a:rPr lang="en-US" sz="2400" dirty="0" smtClean="0"/>
              <a:t>Type 	Weight Sensor</a:t>
            </a:r>
            <a:r>
              <a:rPr lang="en-US" sz="2400" dirty="0"/>
              <a:t>	</a:t>
            </a:r>
          </a:p>
          <a:p>
            <a:r>
              <a:rPr lang="en-US" sz="2400" dirty="0" smtClean="0"/>
              <a:t>Range 	 	</a:t>
            </a:r>
            <a:r>
              <a:rPr lang="en-US" sz="2400" dirty="0" err="1" smtClean="0">
                <a:solidFill>
                  <a:srgbClr val="C00000"/>
                </a:solidFill>
              </a:rPr>
              <a:t>upto</a:t>
            </a:r>
            <a:r>
              <a:rPr lang="en-US" sz="2400" dirty="0" smtClean="0">
                <a:solidFill>
                  <a:srgbClr val="C00000"/>
                </a:solidFill>
              </a:rPr>
              <a:t> 1500 mm</a:t>
            </a:r>
            <a:endParaRPr lang="en-US" sz="2400" dirty="0">
              <a:solidFill>
                <a:srgbClr val="C00000"/>
              </a:solidFill>
            </a:endParaRP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90600" y="1600200"/>
            <a:ext cx="6858000" cy="5257800"/>
            <a:chOff x="3724275" y="4133850"/>
            <a:chExt cx="2828925" cy="1809750"/>
          </a:xfrm>
        </p:grpSpPr>
        <p:pic>
          <p:nvPicPr>
            <p:cNvPr id="7884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4275" y="4133850"/>
              <a:ext cx="2619375" cy="1809750"/>
            </a:xfrm>
            <a:prstGeom prst="rect">
              <a:avLst/>
            </a:prstGeom>
            <a:noFill/>
          </p:spPr>
        </p:pic>
        <p:sp>
          <p:nvSpPr>
            <p:cNvPr id="78850" name="Straight Arrow Connector 17"/>
            <p:cNvSpPr>
              <a:spLocks/>
            </p:cNvSpPr>
            <p:nvPr/>
          </p:nvSpPr>
          <p:spPr bwMode="auto">
            <a:xfrm flipV="1">
              <a:off x="4848225" y="4351338"/>
              <a:ext cx="790575" cy="2238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BC4542"/>
              </a:solidFill>
              <a:miter lim="800000"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1" name="Text Box 3"/>
            <p:cNvSpPr txBox="1">
              <a:spLocks noChangeArrowheads="1"/>
            </p:cNvSpPr>
            <p:nvPr/>
          </p:nvSpPr>
          <p:spPr bwMode="auto">
            <a:xfrm>
              <a:off x="4148138" y="4532313"/>
              <a:ext cx="9048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Snow Depth Sensor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4681538" y="4641850"/>
              <a:ext cx="9048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Temperature Sensor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3" name="Straight Arrow Connector 32"/>
            <p:cNvSpPr>
              <a:spLocks/>
            </p:cNvSpPr>
            <p:nvPr/>
          </p:nvSpPr>
          <p:spPr bwMode="auto">
            <a:xfrm flipV="1">
              <a:off x="5424488" y="4408488"/>
              <a:ext cx="395287" cy="319087"/>
            </a:xfrm>
            <a:prstGeom prst="bentConnector3">
              <a:avLst>
                <a:gd name="adj1" fmla="val 49801"/>
              </a:avLst>
            </a:prstGeom>
            <a:noFill/>
            <a:ln w="9525">
              <a:solidFill>
                <a:srgbClr val="BC4542"/>
              </a:solidFill>
              <a:miter lim="800000"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6019800" y="481806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Rain and Snow Gauge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5" name="Straight Arrow Connector 30"/>
            <p:cNvSpPr>
              <a:spLocks/>
            </p:cNvSpPr>
            <p:nvPr/>
          </p:nvSpPr>
          <p:spPr bwMode="auto">
            <a:xfrm rot="5400000" flipH="1">
              <a:off x="6015038" y="4546600"/>
              <a:ext cx="466725" cy="1428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BC4542"/>
              </a:solidFill>
              <a:miter lim="800000"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7" name="Text Box 2"/>
            <p:cNvSpPr txBox="1">
              <a:spLocks noChangeArrowheads="1"/>
            </p:cNvSpPr>
            <p:nvPr/>
          </p:nvSpPr>
          <p:spPr bwMode="auto">
            <a:xfrm>
              <a:off x="5976938" y="5546725"/>
              <a:ext cx="533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Snow Pillow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6" name="Straight Arrow Connector 19"/>
            <p:cNvSpPr>
              <a:spLocks/>
            </p:cNvSpPr>
            <p:nvPr/>
          </p:nvSpPr>
          <p:spPr bwMode="auto">
            <a:xfrm rot="10800000">
              <a:off x="5357813" y="5546725"/>
              <a:ext cx="603250" cy="76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BC4542"/>
              </a:solidFill>
              <a:miter lim="800000"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Silicon Photodiode based sensors</a:t>
            </a:r>
          </a:p>
          <a:p>
            <a:pPr lvl="1"/>
            <a:r>
              <a:rPr lang="en-US" sz="2400" dirty="0" smtClean="0"/>
              <a:t>Calibration depends on Solar Azimuth angle</a:t>
            </a:r>
          </a:p>
          <a:p>
            <a:pPr lvl="1"/>
            <a:r>
              <a:rPr lang="en-US" sz="2400" dirty="0" smtClean="0"/>
              <a:t>Cheaper 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Thermopile based Sensors</a:t>
            </a:r>
          </a:p>
          <a:p>
            <a:pPr lvl="1"/>
            <a:r>
              <a:rPr lang="en-US" dirty="0"/>
              <a:t>Class 1 Equipment</a:t>
            </a:r>
          </a:p>
          <a:p>
            <a:pPr lvl="1"/>
            <a:r>
              <a:rPr lang="en-US" dirty="0" smtClean="0"/>
              <a:t>Expensive </a:t>
            </a:r>
            <a:r>
              <a:rPr lang="en-US" dirty="0"/>
              <a:t>but more reliable option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9218" name="Picture 2" descr="C:\Users\Anish\Desktop\photodi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3607512" cy="2405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ish\Desktop\thermopi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52925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5410200"/>
            <a:ext cx="272868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Silicon Photodiode Sensor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400800"/>
            <a:ext cx="33337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Thermopile based Pyrometer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5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Velocity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Ultrasonic Sensor with no moving parts</a:t>
            </a:r>
          </a:p>
          <a:p>
            <a:pPr lvl="1"/>
            <a:r>
              <a:rPr lang="en-US" dirty="0" smtClean="0"/>
              <a:t>Maintenance free but expensive option</a:t>
            </a:r>
          </a:p>
          <a:p>
            <a:pPr lvl="1"/>
            <a:r>
              <a:rPr lang="en-US" dirty="0" smtClean="0"/>
              <a:t>One sensor provides direction and velocity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11267" name="Picture 3" descr="C:\Users\Anish\Desktop\Gujarat Mar2015\Fotos\Selected\SAM_10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7954" b="47331"/>
          <a:stretch/>
        </p:blipFill>
        <p:spPr bwMode="auto">
          <a:xfrm>
            <a:off x="1066800" y="2938445"/>
            <a:ext cx="4480151" cy="3852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938445"/>
            <a:ext cx="1143000" cy="1100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C:\Users\Anish\Desktop\0634-0684 (Brahmi Site visit Feb 14)\Selected\SAM_0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7007"/>
            <a:ext cx="3255736" cy="3772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66782" y="3886200"/>
            <a:ext cx="1329418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5410200"/>
            <a:ext cx="2971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Gandhinagar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6951" y="6019800"/>
            <a:ext cx="34999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Brahmani</a:t>
            </a:r>
            <a:r>
              <a:rPr lang="en-US" dirty="0" smtClean="0">
                <a:solidFill>
                  <a:srgbClr val="C00000"/>
                </a:solidFill>
              </a:rPr>
              <a:t>, Himachal Pradesh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1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vane and Cup Anemometer</a:t>
            </a:r>
          </a:p>
          <a:p>
            <a:pPr lvl="1"/>
            <a:r>
              <a:rPr lang="en-US" dirty="0" smtClean="0"/>
              <a:t>Cheaper option</a:t>
            </a:r>
          </a:p>
          <a:p>
            <a:pPr lvl="1"/>
            <a:r>
              <a:rPr lang="en-US" dirty="0" smtClean="0"/>
              <a:t>Moving Parts, Needs frequent maintenance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5" name="Picture 2" descr="C:\Users\Anish\Desktop\Gujarat Mar2015\Fotos\Selected\SAM_11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614"/>
          <a:stretch/>
        </p:blipFill>
        <p:spPr bwMode="auto">
          <a:xfrm>
            <a:off x="1143000" y="3499268"/>
            <a:ext cx="5410200" cy="2977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Velocity and Direction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3646015"/>
            <a:ext cx="1329418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20319" y="6081486"/>
            <a:ext cx="218508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and 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based Temperature Sensor</a:t>
            </a:r>
          </a:p>
          <a:p>
            <a:r>
              <a:rPr lang="en-US" dirty="0" smtClean="0"/>
              <a:t>Capacitive Humidity Sensor</a:t>
            </a:r>
          </a:p>
          <a:p>
            <a:r>
              <a:rPr lang="en-US" dirty="0" smtClean="0"/>
              <a:t>Often Temperature and Humidity sensors come as single hardware</a:t>
            </a:r>
            <a:endParaRPr lang="en-US" dirty="0"/>
          </a:p>
        </p:txBody>
      </p:sp>
      <p:pic>
        <p:nvPicPr>
          <p:cNvPr id="12290" name="Picture 2" descr="C:\Users\Anish\Desktop\Gujarat Mar2015\Fotos\Selected\SAM_11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573"/>
          <a:stretch/>
        </p:blipFill>
        <p:spPr bwMode="auto">
          <a:xfrm>
            <a:off x="1143000" y="3733800"/>
            <a:ext cx="4772025" cy="2957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20746" y="4488542"/>
            <a:ext cx="1329418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 descr="C:\Users\Anish\Desktop\temperature-relative-humidity-sensor-250x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01297"/>
            <a:ext cx="2457450" cy="345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772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based on MEMS </a:t>
            </a:r>
          </a:p>
          <a:p>
            <a:r>
              <a:rPr lang="en-US" dirty="0" smtClean="0"/>
              <a:t>Indoor unit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6" name="Picture 4" descr="C:\Users\Anish\Desktop\Gujarat Mar2015\Fotos\Selected\SAM_1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97" t="8043" r="16034"/>
          <a:stretch/>
        </p:blipFill>
        <p:spPr bwMode="auto">
          <a:xfrm>
            <a:off x="1142999" y="2667000"/>
            <a:ext cx="3998803" cy="412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6696" y="3624244"/>
            <a:ext cx="664709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Anish\Desktop\Odisha\Selected\SAM_1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06" y="2144467"/>
            <a:ext cx="4492294" cy="2283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53400" y="2787858"/>
            <a:ext cx="817109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8864" y="6125029"/>
            <a:ext cx="29183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Sampli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581400"/>
            <a:ext cx="29183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Bhubaneswar, </a:t>
            </a:r>
            <a:r>
              <a:rPr lang="en-US" dirty="0" err="1" smtClean="0">
                <a:solidFill>
                  <a:srgbClr val="C00000"/>
                </a:solidFill>
              </a:rPr>
              <a:t>Odisha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Anish\Desktop\BBMB Fotos\harsar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29" b="33994"/>
          <a:stretch/>
        </p:blipFill>
        <p:spPr bwMode="auto">
          <a:xfrm>
            <a:off x="4267200" y="4340887"/>
            <a:ext cx="3877878" cy="2455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19600" y="6309695"/>
            <a:ext cx="3429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Harsar</a:t>
            </a:r>
            <a:r>
              <a:rPr lang="en-US" dirty="0" smtClean="0">
                <a:solidFill>
                  <a:srgbClr val="C00000"/>
                </a:solidFill>
              </a:rPr>
              <a:t>, Himachal Pradesh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2722" y="4702239"/>
            <a:ext cx="817109" cy="1088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0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 and Most Important part of AWS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Supplies Power to Sensors,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eads and record data</a:t>
            </a:r>
          </a:p>
          <a:p>
            <a:pPr lvl="1"/>
            <a:r>
              <a:rPr lang="en-US" dirty="0" smtClean="0"/>
              <a:t>Pass on data to telemetry unit for transmission</a:t>
            </a:r>
          </a:p>
          <a:p>
            <a:pPr lvl="1"/>
            <a:r>
              <a:rPr lang="en-US" dirty="0" smtClean="0"/>
              <a:t>Highly configurable based on requirements</a:t>
            </a:r>
          </a:p>
          <a:p>
            <a:pPr lvl="1"/>
            <a:r>
              <a:rPr lang="en-US" dirty="0" smtClean="0"/>
              <a:t>Some Models available with inbuilt GSM transmitter</a:t>
            </a:r>
          </a:p>
          <a:p>
            <a:pPr lvl="1"/>
            <a:r>
              <a:rPr lang="en-US" dirty="0" smtClean="0"/>
              <a:t>Some Data loggers are integral part of Sensor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68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pic>
        <p:nvPicPr>
          <p:cNvPr id="16386" name="Picture 2" descr="C:\Users\Anish\Desktop\Gujarat Mar2015\Fotos\Selected\SAM_1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98" y="1143000"/>
            <a:ext cx="6341202" cy="5442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381690"/>
            <a:ext cx="784860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Komoline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GSM Transmitter, Ahmedabad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6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638800"/>
            <a:ext cx="784860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Jinyang</a:t>
            </a:r>
            <a:r>
              <a:rPr lang="en-US" sz="2000" dirty="0" smtClean="0">
                <a:solidFill>
                  <a:srgbClr val="C00000"/>
                </a:solidFill>
              </a:rPr>
              <a:t> Data logger showing input, output and communication ports, </a:t>
            </a:r>
            <a:r>
              <a:rPr lang="en-US" sz="2000" dirty="0" err="1" smtClean="0">
                <a:solidFill>
                  <a:srgbClr val="C00000"/>
                </a:solidFill>
              </a:rPr>
              <a:t>Kapla</a:t>
            </a:r>
            <a:r>
              <a:rPr lang="en-US" sz="2000" dirty="0" smtClean="0">
                <a:solidFill>
                  <a:srgbClr val="C00000"/>
                </a:solidFill>
              </a:rPr>
              <a:t>, Himachal Pradesh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Anish\Desktop\0782-0911 (Pandoh)\Selected\SAM_07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8"/>
          <a:stretch/>
        </p:blipFill>
        <p:spPr bwMode="auto">
          <a:xfrm>
            <a:off x="1071302" y="1116294"/>
            <a:ext cx="7934160" cy="4370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53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Automatic Weather Station?</a:t>
            </a:r>
          </a:p>
          <a:p>
            <a:r>
              <a:rPr lang="en-US" dirty="0" smtClean="0"/>
              <a:t>What Data does it provide?</a:t>
            </a:r>
          </a:p>
          <a:p>
            <a:r>
              <a:rPr lang="en-US" dirty="0" smtClean="0"/>
              <a:t>How and where that data is useful?</a:t>
            </a:r>
          </a:p>
          <a:p>
            <a:pPr lvl="1"/>
            <a:r>
              <a:rPr lang="en-US" dirty="0" smtClean="0"/>
              <a:t>Calculation of Evaporation</a:t>
            </a:r>
          </a:p>
          <a:p>
            <a:pPr lvl="2"/>
            <a:r>
              <a:rPr lang="en-US" dirty="0" smtClean="0"/>
              <a:t>Loss from Lakes and Reservoirs</a:t>
            </a:r>
          </a:p>
          <a:p>
            <a:pPr lvl="1"/>
            <a:r>
              <a:rPr lang="en-US" dirty="0" smtClean="0"/>
              <a:t>Estimation of Evapotranspiration</a:t>
            </a:r>
          </a:p>
          <a:p>
            <a:pPr lvl="2"/>
            <a:r>
              <a:rPr lang="en-US" dirty="0" smtClean="0"/>
              <a:t>Crop water requirement estimation</a:t>
            </a:r>
          </a:p>
          <a:p>
            <a:pPr lvl="1"/>
            <a:r>
              <a:rPr lang="en-US" dirty="0" smtClean="0"/>
              <a:t>Weather forecasting</a:t>
            </a:r>
          </a:p>
          <a:p>
            <a:pPr lvl="2"/>
            <a:r>
              <a:rPr lang="en-US" dirty="0" smtClean="0"/>
              <a:t>Temperature, pressure humidity variations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60928" y="3886515"/>
            <a:ext cx="31241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 built Satellite Transmitter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8095" t="43386" r="55397" b="21270"/>
          <a:stretch/>
        </p:blipFill>
        <p:spPr>
          <a:xfrm>
            <a:off x="1153886" y="1447800"/>
            <a:ext cx="3338285" cy="242388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/>
          <a:srcRect l="58095" t="36614" r="8571" b="21270"/>
          <a:stretch/>
        </p:blipFill>
        <p:spPr>
          <a:xfrm>
            <a:off x="5297714" y="1429653"/>
            <a:ext cx="3048001" cy="2888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240458"/>
            <a:ext cx="31241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Satellite Transmitter, Display and Keypad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5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of AWS with other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Logger is the major deciding factor for feasibility of integration</a:t>
            </a:r>
          </a:p>
          <a:p>
            <a:r>
              <a:rPr lang="en-US" dirty="0" smtClean="0"/>
              <a:t>With Specifications of Data Logger mentioned above, it is possible to integrate any type of station and large number of sensors</a:t>
            </a:r>
          </a:p>
          <a:p>
            <a:r>
              <a:rPr lang="en-US" dirty="0" smtClean="0"/>
              <a:t>Future Integration needs should be considered for deciding Data logger Specifications</a:t>
            </a:r>
          </a:p>
          <a:p>
            <a:pPr lvl="1"/>
            <a:r>
              <a:rPr lang="en-US" dirty="0" smtClean="0"/>
              <a:t>If no need for integration – Low end Data logger</a:t>
            </a:r>
          </a:p>
          <a:p>
            <a:pPr lvl="1"/>
            <a:r>
              <a:rPr lang="en-US" dirty="0" smtClean="0"/>
              <a:t>If chance of adding more sensors in future – High end Data logger (Expansive option)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3220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  <p:pic>
        <p:nvPicPr>
          <p:cNvPr id="19458" name="Picture 2" descr="C:\Users\Anish\Desktop\BBMB Fotos\nangal  po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1295400"/>
            <a:ext cx="3364992" cy="2971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AWS Installed at </a:t>
            </a:r>
            <a:r>
              <a:rPr lang="en-US" dirty="0" err="1" smtClean="0"/>
              <a:t>Nangal</a:t>
            </a:r>
            <a:r>
              <a:rPr lang="en-US" dirty="0" smtClean="0"/>
              <a:t> Dam (Punjab) along with</a:t>
            </a:r>
          </a:p>
          <a:p>
            <a:pPr lvl="1"/>
            <a:r>
              <a:rPr lang="en-US" dirty="0" smtClean="0"/>
              <a:t>Reservoir Water Level</a:t>
            </a:r>
          </a:p>
          <a:p>
            <a:pPr lvl="1"/>
            <a:r>
              <a:rPr lang="en-US" dirty="0" smtClean="0"/>
              <a:t>Outflow Canal Water Level</a:t>
            </a:r>
          </a:p>
          <a:p>
            <a:pPr lvl="1"/>
            <a:r>
              <a:rPr lang="en-US" dirty="0" smtClean="0"/>
              <a:t>Connectivity via wires for Dam level and Canal A</a:t>
            </a:r>
          </a:p>
          <a:p>
            <a:pPr lvl="1"/>
            <a:r>
              <a:rPr lang="en-US" dirty="0" smtClean="0"/>
              <a:t>Wireless connectivity with Canal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92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5250304"/>
            <a:ext cx="7791519" cy="16076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Integration at </a:t>
            </a:r>
            <a:r>
              <a:rPr lang="en-US" dirty="0" err="1" smtClean="0"/>
              <a:t>Bhuntar</a:t>
            </a:r>
            <a:r>
              <a:rPr lang="en-US" dirty="0" smtClean="0"/>
              <a:t> on Beas River with</a:t>
            </a:r>
          </a:p>
          <a:p>
            <a:pPr lvl="1"/>
            <a:r>
              <a:rPr lang="en-US" dirty="0" smtClean="0"/>
              <a:t>River Gauge site using bubbler</a:t>
            </a:r>
          </a:p>
          <a:p>
            <a:pPr lvl="1"/>
            <a:r>
              <a:rPr lang="en-US" dirty="0" smtClean="0"/>
              <a:t>River Discharge site using ADCP</a:t>
            </a:r>
          </a:p>
          <a:p>
            <a:endParaRPr lang="en-US" dirty="0"/>
          </a:p>
        </p:txBody>
      </p:sp>
      <p:pic>
        <p:nvPicPr>
          <p:cNvPr id="8" name="Picture 2" descr="C:\Users\Anish\Desktop\0782-0911 (Pandoh)\Selected\SAM_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5417127" cy="4031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64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Examples</a:t>
            </a:r>
          </a:p>
        </p:txBody>
      </p:sp>
      <p:pic>
        <p:nvPicPr>
          <p:cNvPr id="20483" name="Picture 3" descr="C:\Users\Anish\Desktop\Gujarat Mar2015\Fotos\Selected\SAM_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799"/>
            <a:ext cx="7467600" cy="5338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5250304"/>
            <a:ext cx="7791519" cy="16076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FF00"/>
                </a:solidFill>
              </a:rPr>
              <a:t>Integration at </a:t>
            </a:r>
            <a:r>
              <a:rPr lang="en-US" dirty="0" err="1" smtClean="0">
                <a:solidFill>
                  <a:srgbClr val="FFFF00"/>
                </a:solidFill>
              </a:rPr>
              <a:t>Anand</a:t>
            </a:r>
            <a:r>
              <a:rPr lang="en-US" dirty="0" smtClean="0">
                <a:solidFill>
                  <a:srgbClr val="FFFF00"/>
                </a:solidFill>
              </a:rPr>
              <a:t>, Gujarat with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Soil Moisture Probe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Leaf Wetness Sensor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Groundwater Level Sensor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484" name="Picture 4" descr="C:\Users\Anish\Desktop\Gujarat Mar2015\Fotos\Selected\SAM_1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84" y="3419596"/>
            <a:ext cx="1868216" cy="3338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7663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telemetry Device transmits data to central </a:t>
            </a:r>
            <a:r>
              <a:rPr lang="en-US" dirty="0"/>
              <a:t>server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Can provide One-Way or Two Way </a:t>
            </a:r>
            <a:r>
              <a:rPr lang="en-US" dirty="0"/>
              <a:t>Communication </a:t>
            </a:r>
            <a:endParaRPr lang="en-US" dirty="0" smtClean="0"/>
          </a:p>
          <a:p>
            <a:pPr lvl="1"/>
            <a:r>
              <a:rPr lang="en-US" dirty="0" smtClean="0"/>
              <a:t>One Way – Push method</a:t>
            </a:r>
          </a:p>
          <a:p>
            <a:pPr lvl="1"/>
            <a:r>
              <a:rPr lang="en-US" dirty="0" smtClean="0"/>
              <a:t>Two Way – Push and Pull Method</a:t>
            </a:r>
          </a:p>
          <a:p>
            <a:r>
              <a:rPr lang="en-US" dirty="0" smtClean="0"/>
              <a:t>The communication medium can be:</a:t>
            </a:r>
          </a:p>
          <a:p>
            <a:pPr lvl="1"/>
            <a:r>
              <a:rPr lang="en-US" dirty="0" smtClean="0"/>
              <a:t>GSM Towers </a:t>
            </a:r>
          </a:p>
          <a:p>
            <a:pPr lvl="1"/>
            <a:r>
              <a:rPr lang="en-US" dirty="0" smtClean="0"/>
              <a:t>Satellites </a:t>
            </a:r>
          </a:p>
          <a:p>
            <a:pPr lvl="2"/>
            <a:r>
              <a:rPr lang="en-US" dirty="0" smtClean="0"/>
              <a:t>INSAT Radio Transmitter</a:t>
            </a:r>
          </a:p>
          <a:p>
            <a:pPr lvl="2"/>
            <a:r>
              <a:rPr lang="en-US" dirty="0" smtClean="0"/>
              <a:t>VSAT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41847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Based 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Telemetry device has SIM card</a:t>
            </a:r>
          </a:p>
          <a:p>
            <a:pPr lvl="1"/>
            <a:r>
              <a:rPr lang="en-US" dirty="0" smtClean="0"/>
              <a:t>Can transmit via SMS or GPRS internet</a:t>
            </a:r>
          </a:p>
          <a:p>
            <a:r>
              <a:rPr lang="en-US" dirty="0" smtClean="0"/>
              <a:t>Telemetry Device can be: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229290"/>
            <a:ext cx="367766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Integral part of Data logger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ish\Desktop\Gujarat Mar2015\Fotos\Selected\SAM_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0059"/>
            <a:ext cx="3646289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ish\Desktop\Odisha\Selected\SAM_11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1" r="26300"/>
          <a:stretch/>
        </p:blipFill>
        <p:spPr bwMode="auto">
          <a:xfrm>
            <a:off x="4953000" y="3048000"/>
            <a:ext cx="4057520" cy="3152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3063" y="6248400"/>
            <a:ext cx="403745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Separate Device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9530" y="3657599"/>
            <a:ext cx="1200240" cy="1115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3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Based Telemetry</a:t>
            </a:r>
            <a:endParaRPr lang="en-US" dirty="0"/>
          </a:p>
        </p:txBody>
      </p:sp>
      <p:pic>
        <p:nvPicPr>
          <p:cNvPr id="5" name="Picture 2" descr="G:\UploadImages\4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83153"/>
            <a:ext cx="3569252" cy="4255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VSAT based two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280" b="17858"/>
          <a:stretch/>
        </p:blipFill>
        <p:spPr>
          <a:xfrm>
            <a:off x="5105400" y="1357753"/>
            <a:ext cx="3594100" cy="4281047"/>
          </a:xfrm>
        </p:spPr>
      </p:pic>
      <p:sp>
        <p:nvSpPr>
          <p:cNvPr id="9" name="TextBox 8"/>
          <p:cNvSpPr txBox="1"/>
          <p:nvPr/>
        </p:nvSpPr>
        <p:spPr>
          <a:xfrm>
            <a:off x="5003799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INSAT based one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05490"/>
            <a:ext cx="76707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Finer Details of Telemetry are covered in Telemetry Module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Anish\Desktop\BBMB Fotos\nangal chowk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10" r="18816" b="55733"/>
          <a:stretch/>
        </p:blipFill>
        <p:spPr bwMode="auto">
          <a:xfrm>
            <a:off x="7245926" y="3704882"/>
            <a:ext cx="1440874" cy="1933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94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Masts should be Sturdy, rust proof</a:t>
            </a:r>
          </a:p>
          <a:p>
            <a:r>
              <a:rPr lang="en-US" dirty="0" smtClean="0"/>
              <a:t>Installed on good concrete foundation</a:t>
            </a:r>
          </a:p>
          <a:p>
            <a:r>
              <a:rPr lang="en-US" dirty="0" smtClean="0"/>
              <a:t>Should not vibrate with wind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2050" name="Picture 2" descr="C:\Users\Anish\Desktop\Selected fotos\Masts\SAM_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83" y="3369752"/>
            <a:ext cx="1070717" cy="348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sh\Desktop\Selected fotos\Masts\SAM_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3311"/>
            <a:ext cx="2129683" cy="351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sh\Desktop\Selected fotos\Masts\SAM_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69752"/>
            <a:ext cx="1914449" cy="348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ish\Desktop\Selected fotos\Masts\SAM_1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1617152"/>
            <a:ext cx="875181" cy="524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4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3" descr="C:\Users\Anish\Desktop\BBMB Fotos\RD 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19199"/>
            <a:ext cx="4179067" cy="5572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4074521"/>
            <a:ext cx="4038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wrong here?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4038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Solar Panel in Shadow of Trees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Network Design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Site </a:t>
            </a:r>
            <a:r>
              <a:rPr lang="en-US" dirty="0">
                <a:solidFill>
                  <a:srgbClr val="00B050"/>
                </a:solidFill>
              </a:rPr>
              <a:t>Selection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Selection of Instruments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Data logger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Integration </a:t>
            </a:r>
            <a:r>
              <a:rPr lang="en-US" dirty="0">
                <a:solidFill>
                  <a:srgbClr val="00B050"/>
                </a:solidFill>
              </a:rPr>
              <a:t>of Other Sensors in AWS</a:t>
            </a:r>
          </a:p>
          <a:p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elemetry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Installation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Sensor </a:t>
            </a:r>
            <a:r>
              <a:rPr lang="en-US" dirty="0">
                <a:solidFill>
                  <a:srgbClr val="00B050"/>
                </a:solidFill>
              </a:rPr>
              <a:t>Specification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Costs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Operation and Maintenance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955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4" descr="C:\Users\Anish\Desktop\BBMB Fotos\chitku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419600" cy="552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470827"/>
            <a:ext cx="42291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Chitkul</a:t>
            </a:r>
            <a:r>
              <a:rPr lang="en-US" sz="2800" dirty="0" smtClean="0">
                <a:solidFill>
                  <a:srgbClr val="C00000"/>
                </a:solidFill>
              </a:rPr>
              <a:t>, Himachal Pradesh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Anish\Desktop\Gujarat Mar2015\Fotos\Selected\SAM_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67" y="1295400"/>
            <a:ext cx="3564533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2533" y="5994047"/>
            <a:ext cx="2438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Anand</a:t>
            </a:r>
            <a:r>
              <a:rPr lang="en-US" sz="2800" dirty="0" smtClean="0">
                <a:solidFill>
                  <a:srgbClr val="C00000"/>
                </a:solidFill>
              </a:rPr>
              <a:t>, Gujarat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ish\Desktop\Desktop Items\fotos up maha assam\New folder\SAM_11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19" t="9911" r="30752" b="1"/>
          <a:stretch/>
        </p:blipFill>
        <p:spPr bwMode="auto">
          <a:xfrm>
            <a:off x="1177635" y="1371600"/>
            <a:ext cx="3987377" cy="4905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4099" name="Picture 3" descr="C:\Users\Anish\Desktop\BBMB Fotos\LOHAND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7636" y="6276952"/>
            <a:ext cx="77377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What is major difference in solar Panel Installation?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175" y="3609945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Horizontal in Gujarat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895600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Vertical in Himachal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118" y="4613130"/>
            <a:ext cx="4038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should be Right Direction?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2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-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Northern Hemisphere, Solar Panel always faces South</a:t>
            </a:r>
          </a:p>
          <a:p>
            <a:r>
              <a:rPr lang="en-US" dirty="0" smtClean="0"/>
              <a:t>This maximizes sunlight, specially during winter</a:t>
            </a:r>
          </a:p>
          <a:p>
            <a:r>
              <a:rPr lang="en-US" dirty="0" smtClean="0"/>
              <a:t>The tilt angle w.r.t. ground should be equal to Latitude of Location</a:t>
            </a:r>
          </a:p>
          <a:p>
            <a:pPr lvl="1"/>
            <a:r>
              <a:rPr lang="en-US" dirty="0" smtClean="0"/>
              <a:t>Horizontal (0 degree tilt) at Equator</a:t>
            </a:r>
          </a:p>
          <a:p>
            <a:pPr lvl="1"/>
            <a:r>
              <a:rPr lang="en-US" dirty="0" smtClean="0"/>
              <a:t>30-35 degree for northern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6107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and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7170" name="Picture 2" descr="C:\Users\Anish\Desktop\Gujarat Mar2015\Fotos\Selected\SAM_1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696200" cy="4013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650796"/>
            <a:ext cx="7696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Label the Connection wires if feasible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0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Accuracy (Intensity)	</a:t>
            </a:r>
            <a:r>
              <a:rPr lang="en-US" sz="2400" dirty="0">
                <a:solidFill>
                  <a:srgbClr val="C00000"/>
                </a:solidFill>
              </a:rPr>
              <a:t>2 % or better</a:t>
            </a:r>
          </a:p>
          <a:p>
            <a:r>
              <a:rPr lang="en-US" sz="2400" dirty="0"/>
              <a:t>Output Interface	</a:t>
            </a:r>
            <a:r>
              <a:rPr lang="en-US" sz="2400" dirty="0">
                <a:solidFill>
                  <a:srgbClr val="C00000"/>
                </a:solidFill>
              </a:rPr>
              <a:t>As specified in Data logger	</a:t>
            </a:r>
          </a:p>
          <a:p>
            <a:r>
              <a:rPr lang="en-US" sz="2400" dirty="0"/>
              <a:t>Rain collector Material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Corrosion Resistance Metal (Stainless steel/ Aluminum) or UV Stabilized Fiber Plastic</a:t>
            </a:r>
            <a:r>
              <a:rPr lang="en-US" sz="2000" dirty="0"/>
              <a:t>	</a:t>
            </a:r>
          </a:p>
          <a:p>
            <a:r>
              <a:rPr lang="en-US" sz="2400" dirty="0"/>
              <a:t>Enclosure	</a:t>
            </a:r>
            <a:r>
              <a:rPr lang="en-US" sz="2400" dirty="0">
                <a:solidFill>
                  <a:srgbClr val="C00000"/>
                </a:solidFill>
              </a:rPr>
              <a:t>IP65</a:t>
            </a:r>
            <a:endParaRPr lang="en-AU" dirty="0" smtClean="0">
              <a:solidFill>
                <a:srgbClr val="C00000"/>
              </a:solidFill>
            </a:endParaRPr>
          </a:p>
          <a:p>
            <a:r>
              <a:rPr lang="en-AU" dirty="0" smtClean="0"/>
              <a:t>All </a:t>
            </a:r>
            <a:r>
              <a:rPr lang="en-AU" dirty="0"/>
              <a:t>openings of the rain gauge shall be covered with a screen to protect against insects</a:t>
            </a:r>
            <a:endParaRPr lang="en-US" dirty="0"/>
          </a:p>
          <a:p>
            <a:r>
              <a:rPr lang="en-AU" dirty="0" smtClean="0"/>
              <a:t>Syphon </a:t>
            </a:r>
            <a:r>
              <a:rPr lang="en-AU" dirty="0"/>
              <a:t>system to eliminate over accumulation or under accumulation of </a:t>
            </a:r>
            <a:r>
              <a:rPr lang="en-AU" dirty="0" smtClean="0"/>
              <a:t>precipitation</a:t>
            </a:r>
          </a:p>
          <a:p>
            <a:pPr lvl="0"/>
            <a:r>
              <a:rPr lang="en-GB" dirty="0"/>
              <a:t>collecting funnel diameter </a:t>
            </a:r>
            <a:r>
              <a:rPr lang="en-GB" dirty="0" smtClean="0"/>
              <a:t>200mm</a:t>
            </a:r>
          </a:p>
          <a:p>
            <a:pPr lvl="0"/>
            <a:r>
              <a:rPr lang="en-GB" dirty="0"/>
              <a:t>Ability to service tipping buckets without involving the re-levelling of the </a:t>
            </a:r>
            <a:r>
              <a:rPr lang="en-GB" dirty="0" smtClean="0"/>
              <a:t>gauge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7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Rain gauge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pic>
        <p:nvPicPr>
          <p:cNvPr id="14338" name="Picture 2" descr="C:\Users\Anish\Desktop\Gujarat Mar2015\Fotos\Selected\SAM_1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3027572" cy="481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464" y="6096000"/>
            <a:ext cx="29183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Raingauge</a:t>
            </a:r>
            <a:r>
              <a:rPr lang="en-US" dirty="0" smtClean="0">
                <a:solidFill>
                  <a:srgbClr val="C00000"/>
                </a:solidFill>
              </a:rPr>
              <a:t> with UV Stabilized </a:t>
            </a:r>
            <a:r>
              <a:rPr lang="en-US" dirty="0" err="1" smtClean="0">
                <a:solidFill>
                  <a:srgbClr val="C00000"/>
                </a:solidFill>
              </a:rPr>
              <a:t>Fibre</a:t>
            </a:r>
            <a:r>
              <a:rPr lang="en-US" dirty="0" smtClean="0">
                <a:solidFill>
                  <a:srgbClr val="C00000"/>
                </a:solidFill>
              </a:rPr>
              <a:t> Plastic Body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339" name="Picture 3" descr="C:\Users\Anish\Desktop\Odisha\Selected\SAM_1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56" y="1166812"/>
            <a:ext cx="2682451" cy="5081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4664" y="6172200"/>
            <a:ext cx="29183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Raingauge</a:t>
            </a:r>
            <a:r>
              <a:rPr lang="en-US" dirty="0" smtClean="0">
                <a:solidFill>
                  <a:srgbClr val="C00000"/>
                </a:solidFill>
              </a:rPr>
              <a:t> with Stainless Steel Body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Anish\Desktop\Gujarat Mar2015\Fotos\Selected\SAM_11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7" t="10187" r="9543" b="22312"/>
          <a:stretch/>
        </p:blipFill>
        <p:spPr bwMode="auto">
          <a:xfrm>
            <a:off x="3734250" y="1847396"/>
            <a:ext cx="2655158" cy="3410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1" y="4038600"/>
            <a:ext cx="577840" cy="54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4833" y="4611922"/>
            <a:ext cx="214496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Leveling Mechanism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8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371600"/>
          <a:ext cx="7620000" cy="5608320"/>
        </p:xfrm>
        <a:graphic>
          <a:graphicData uri="http://schemas.openxmlformats.org/drawingml/2006/table">
            <a:tbl>
              <a:tblPr/>
              <a:tblGrid>
                <a:gridCol w="2316480"/>
                <a:gridCol w="5303520"/>
              </a:tblGrid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Feature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Units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88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Site Conditions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Ambient Temperature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From -20 to +60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Humidity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 to 100 %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Altitude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 to 5000 meter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8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Sensor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Sensor Type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Ultrasonic sensor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Range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0-10 meter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Resolution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 mm  or better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Accuracy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0.25 % of measuring distance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8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General Features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Output Interface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SDI12/ RS 485 / Compatible with Data logger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Power Supply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9-18 V DC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Material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Corrosion Resistance Metal (Stainless steel/  Aluminum or PVC)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Enclosure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NEMA 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Tools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Complete tool kit for operation and routine maintenance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Manuals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Full Documentation and maintenance manual in English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Accessories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Sensor Mounting support, cables and other accessories as required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Sensor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Sensor Type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Silicon Photovoltaic</a:t>
            </a:r>
            <a:r>
              <a:rPr lang="en-US" dirty="0"/>
              <a:t>	</a:t>
            </a:r>
          </a:p>
          <a:p>
            <a:r>
              <a:rPr lang="en-US" dirty="0" smtClean="0"/>
              <a:t>Spectral Range 	</a:t>
            </a:r>
            <a:r>
              <a:rPr lang="en-US" dirty="0" smtClean="0">
                <a:solidFill>
                  <a:srgbClr val="C00000"/>
                </a:solidFill>
              </a:rPr>
              <a:t>400-3000 nm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Range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0-2000 W/m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Resolution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W/m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Accuracy 	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5% </a:t>
            </a:r>
            <a:r>
              <a:rPr lang="en-US" dirty="0">
                <a:solidFill>
                  <a:srgbClr val="C00000"/>
                </a:solidFill>
              </a:rPr>
              <a:t>Including </a:t>
            </a:r>
            <a:r>
              <a:rPr lang="en-US" dirty="0" smtClean="0">
                <a:solidFill>
                  <a:srgbClr val="C00000"/>
                </a:solidFill>
              </a:rPr>
              <a:t>Temperature </a:t>
            </a:r>
            <a:r>
              <a:rPr lang="en-US" dirty="0">
                <a:solidFill>
                  <a:srgbClr val="C00000"/>
                </a:solidFill>
              </a:rPr>
              <a:t>Compensation</a:t>
            </a:r>
          </a:p>
          <a:p>
            <a:r>
              <a:rPr lang="en-US" dirty="0" smtClean="0"/>
              <a:t>Response time  	</a:t>
            </a:r>
            <a:r>
              <a:rPr lang="en-US" dirty="0" smtClean="0">
                <a:solidFill>
                  <a:srgbClr val="C00000"/>
                </a:solidFill>
              </a:rPr>
              <a:t>10 Sec or better</a:t>
            </a:r>
          </a:p>
          <a:p>
            <a:r>
              <a:rPr lang="en-US" dirty="0"/>
              <a:t>Output </a:t>
            </a:r>
            <a:r>
              <a:rPr lang="en-US" dirty="0" smtClean="0"/>
              <a:t>Interface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2904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Sensor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Sensor </a:t>
            </a:r>
            <a:r>
              <a:rPr lang="en-US" dirty="0" smtClean="0"/>
              <a:t>Type 	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Pyranometer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(CMP 11 or better)</a:t>
            </a:r>
            <a:r>
              <a:rPr lang="en-US" dirty="0"/>
              <a:t>	</a:t>
            </a:r>
          </a:p>
          <a:p>
            <a:r>
              <a:rPr lang="en-US" dirty="0"/>
              <a:t>ISO </a:t>
            </a:r>
            <a:r>
              <a:rPr lang="en-US" dirty="0" smtClean="0"/>
              <a:t>Classification 	</a:t>
            </a:r>
            <a:r>
              <a:rPr lang="en-US" dirty="0" smtClean="0">
                <a:solidFill>
                  <a:srgbClr val="C00000"/>
                </a:solidFill>
              </a:rPr>
              <a:t>ISO </a:t>
            </a:r>
            <a:r>
              <a:rPr lang="en-US" dirty="0">
                <a:solidFill>
                  <a:srgbClr val="C00000"/>
                </a:solidFill>
              </a:rPr>
              <a:t>Class I	</a:t>
            </a:r>
          </a:p>
          <a:p>
            <a:r>
              <a:rPr lang="en-US" dirty="0"/>
              <a:t>Spectral </a:t>
            </a:r>
            <a:r>
              <a:rPr lang="en-US" dirty="0" smtClean="0"/>
              <a:t>Range 	</a:t>
            </a:r>
            <a:r>
              <a:rPr lang="en-US" dirty="0" smtClean="0">
                <a:solidFill>
                  <a:srgbClr val="C00000"/>
                </a:solidFill>
              </a:rPr>
              <a:t>300-3000 nm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Range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0-2000 W/m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Resolution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W/m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Accuracy 	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3% </a:t>
            </a:r>
            <a:r>
              <a:rPr lang="en-US" dirty="0">
                <a:solidFill>
                  <a:srgbClr val="C00000"/>
                </a:solidFill>
              </a:rPr>
              <a:t>Including Temp Compensation</a:t>
            </a:r>
          </a:p>
          <a:p>
            <a:r>
              <a:rPr lang="en-US" dirty="0"/>
              <a:t>Response time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10 </a:t>
            </a:r>
            <a:r>
              <a:rPr lang="en-US" dirty="0">
                <a:solidFill>
                  <a:srgbClr val="C00000"/>
                </a:solidFill>
              </a:rPr>
              <a:t>Sec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324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Wind Velocity and Direction Option  - 1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Ultrasonic </a:t>
            </a:r>
            <a:r>
              <a:rPr lang="en-US" dirty="0">
                <a:solidFill>
                  <a:srgbClr val="C00000"/>
                </a:solidFill>
              </a:rPr>
              <a:t>sensor (No moving Parts)</a:t>
            </a:r>
            <a:r>
              <a:rPr lang="en-US" dirty="0"/>
              <a:t>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65m/s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 smtClean="0">
                <a:solidFill>
                  <a:srgbClr val="C00000"/>
                </a:solidFill>
              </a:rPr>
              <a:t>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0–360 </a:t>
            </a:r>
            <a:r>
              <a:rPr lang="en-US" dirty="0">
                <a:solidFill>
                  <a:srgbClr val="C00000"/>
                </a:solidFill>
              </a:rPr>
              <a:t>degrees for direction</a:t>
            </a:r>
          </a:p>
          <a:p>
            <a:r>
              <a:rPr lang="en-US" dirty="0"/>
              <a:t>Resolution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0.01 m/s for 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0.1 degree for direction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0.2m/s or 3% for 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+/- </a:t>
            </a:r>
            <a:r>
              <a:rPr lang="en-US" dirty="0">
                <a:solidFill>
                  <a:srgbClr val="C00000"/>
                </a:solidFill>
              </a:rPr>
              <a:t>2 degrees for </a:t>
            </a:r>
            <a:r>
              <a:rPr lang="en-US" dirty="0" smtClean="0">
                <a:solidFill>
                  <a:srgbClr val="C00000"/>
                </a:solidFill>
              </a:rPr>
              <a:t>direction</a:t>
            </a:r>
          </a:p>
          <a:p>
            <a:r>
              <a:rPr lang="en-US" dirty="0"/>
              <a:t>Output Interface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997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WMO Guidelines for Minimum Network Density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133600"/>
          <a:ext cx="7315200" cy="4355988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50375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Minimum density in km</a:t>
                      </a:r>
                      <a:r>
                        <a:rPr lang="en-US" sz="20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/gauge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Non-recording (SRG)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Recording (ARG)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Hilly 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73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Semi-hilly 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4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Plains, high rainfall 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Plains, low rainfall 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Arid 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Network Density</a:t>
            </a:r>
            <a:endParaRPr lang="en-US" sz="5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Wind Velocity and Direction Option  - 2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181600"/>
          </a:xfrm>
        </p:spPr>
        <p:txBody>
          <a:bodyPr>
            <a:noAutofit/>
          </a:bodyPr>
          <a:lstStyle/>
          <a:p>
            <a:r>
              <a:rPr lang="en-US" sz="2000" dirty="0"/>
              <a:t>Sensor Type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Non Contact encoders with cup anemometer and wind vane</a:t>
            </a:r>
            <a:r>
              <a:rPr lang="en-US" sz="2000" dirty="0"/>
              <a:t>	</a:t>
            </a:r>
          </a:p>
          <a:p>
            <a:r>
              <a:rPr lang="en-US" sz="2000" dirty="0"/>
              <a:t>Range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0.3 to 65m/s </a:t>
            </a:r>
            <a:r>
              <a:rPr lang="en-US" sz="2000" dirty="0">
                <a:solidFill>
                  <a:srgbClr val="C00000"/>
                </a:solidFill>
              </a:rPr>
              <a:t>for </a:t>
            </a:r>
            <a:r>
              <a:rPr lang="en-US" sz="2000" dirty="0" smtClean="0">
                <a:solidFill>
                  <a:srgbClr val="C00000"/>
                </a:solidFill>
              </a:rPr>
              <a:t>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0–360 </a:t>
            </a:r>
            <a:r>
              <a:rPr lang="en-US" sz="2000" dirty="0">
                <a:solidFill>
                  <a:srgbClr val="C00000"/>
                </a:solidFill>
              </a:rPr>
              <a:t>degrees for direction</a:t>
            </a:r>
          </a:p>
          <a:p>
            <a:r>
              <a:rPr lang="en-US" sz="2000" dirty="0"/>
              <a:t>Resolution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0.01 m/s for 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0.1 degree for direction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Accuracy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 4 m/s for 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+/- 5 </a:t>
            </a:r>
            <a:r>
              <a:rPr lang="en-US" sz="2000" dirty="0">
                <a:solidFill>
                  <a:srgbClr val="C00000"/>
                </a:solidFill>
              </a:rPr>
              <a:t>degrees for </a:t>
            </a:r>
            <a:r>
              <a:rPr lang="en-US" sz="2000" dirty="0" smtClean="0">
                <a:solidFill>
                  <a:srgbClr val="C00000"/>
                </a:solidFill>
              </a:rPr>
              <a:t>direction</a:t>
            </a:r>
          </a:p>
          <a:p>
            <a:r>
              <a:rPr lang="en-US" sz="2000" dirty="0"/>
              <a:t>Output Interface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As </a:t>
            </a:r>
            <a:r>
              <a:rPr lang="en-US" sz="2000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9459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Resistance </a:t>
            </a:r>
            <a:r>
              <a:rPr lang="en-US" dirty="0">
                <a:solidFill>
                  <a:srgbClr val="C00000"/>
                </a:solidFill>
              </a:rPr>
              <a:t>type Temperature Sensor</a:t>
            </a:r>
            <a:r>
              <a:rPr lang="en-US" dirty="0"/>
              <a:t>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40 </a:t>
            </a:r>
            <a:r>
              <a:rPr lang="en-US" dirty="0" smtClean="0">
                <a:solidFill>
                  <a:srgbClr val="C00000"/>
                </a:solidFill>
              </a:rPr>
              <a:t>to60 Degree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	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± 0.1°C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0.3°C </a:t>
            </a: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logger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805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Capacitive</a:t>
            </a:r>
            <a:r>
              <a:rPr lang="en-US" dirty="0">
                <a:solidFill>
                  <a:srgbClr val="C00000"/>
                </a:solidFill>
              </a:rPr>
              <a:t>/ Solid State Humidity Sensor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en-US" dirty="0">
                <a:solidFill>
                  <a:srgbClr val="C00000"/>
                </a:solidFill>
              </a:rPr>
              <a:t>to </a:t>
            </a:r>
            <a:r>
              <a:rPr lang="en-US" dirty="0" smtClean="0">
                <a:solidFill>
                  <a:srgbClr val="C00000"/>
                </a:solidFill>
              </a:rPr>
              <a:t>100 %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0.5</a:t>
            </a:r>
            <a:r>
              <a:rPr lang="en-US" dirty="0">
                <a:solidFill>
                  <a:srgbClr val="C00000"/>
                </a:solidFill>
              </a:rPr>
              <a:t>%</a:t>
            </a:r>
          </a:p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±3%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5991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Temperature Compensated</a:t>
            </a:r>
          </a:p>
          <a:p>
            <a:r>
              <a:rPr lang="en-US" dirty="0" smtClean="0"/>
              <a:t>Range</a:t>
            </a:r>
            <a:r>
              <a:rPr lang="en-US" dirty="0"/>
              <a:t>	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800-1200 </a:t>
            </a:r>
            <a:r>
              <a:rPr lang="en-US" dirty="0" err="1" smtClean="0">
                <a:solidFill>
                  <a:srgbClr val="C00000"/>
                </a:solidFill>
              </a:rPr>
              <a:t>hPa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±</a:t>
            </a:r>
            <a:r>
              <a:rPr lang="en-US" dirty="0" smtClean="0">
                <a:solidFill>
                  <a:srgbClr val="C00000"/>
                </a:solidFill>
              </a:rPr>
              <a:t>0.01hPa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	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±0.5 </a:t>
            </a:r>
            <a:r>
              <a:rPr lang="en-US" dirty="0" err="1" smtClean="0">
                <a:solidFill>
                  <a:srgbClr val="C00000"/>
                </a:solidFill>
              </a:rPr>
              <a:t>hPa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013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42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Telemetry Window</a:t>
            </a:r>
          </a:p>
          <a:p>
            <a:r>
              <a:rPr lang="en-US" dirty="0" smtClean="0"/>
              <a:t>Power Options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Ownership of Land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41080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 for Rain Gauge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815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Preferably at Manned positions</a:t>
            </a:r>
          </a:p>
          <a:p>
            <a:r>
              <a:rPr lang="en-US" dirty="0" smtClean="0"/>
              <a:t>Research Stations of Agricultural Universities</a:t>
            </a:r>
          </a:p>
          <a:p>
            <a:r>
              <a:rPr lang="en-US" dirty="0" smtClean="0"/>
              <a:t>Dam and Barrage Sites</a:t>
            </a:r>
          </a:p>
          <a:p>
            <a:r>
              <a:rPr lang="en-US" dirty="0" smtClean="0"/>
              <a:t>Govt. Rest Houses, Circuit Houses</a:t>
            </a:r>
          </a:p>
          <a:p>
            <a:r>
              <a:rPr lang="en-US" dirty="0" smtClean="0"/>
              <a:t>District / Block Headquarters</a:t>
            </a:r>
          </a:p>
          <a:p>
            <a:r>
              <a:rPr lang="en-US" dirty="0" smtClean="0"/>
              <a:t>Private Property</a:t>
            </a:r>
          </a:p>
          <a:p>
            <a:r>
              <a:rPr lang="en-US" dirty="0" smtClean="0"/>
              <a:t>Police Stations ?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6564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Good Sites for AWS</a:t>
            </a:r>
            <a:endParaRPr lang="en-US" dirty="0"/>
          </a:p>
        </p:txBody>
      </p:sp>
      <p:pic>
        <p:nvPicPr>
          <p:cNvPr id="3074" name="Picture 2" descr="C:\Users\Anish\Desktop\0782-0911 (Pandoh)\SAM_0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7753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6291238"/>
            <a:ext cx="41148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in a Private Property at </a:t>
            </a:r>
            <a:r>
              <a:rPr lang="en-US" sz="2000" dirty="0" err="1">
                <a:solidFill>
                  <a:srgbClr val="C00000"/>
                </a:solidFill>
              </a:rPr>
              <a:t>M</a:t>
            </a:r>
            <a:r>
              <a:rPr lang="en-US" sz="2000" dirty="0" err="1" smtClean="0">
                <a:solidFill>
                  <a:srgbClr val="C00000"/>
                </a:solidFill>
              </a:rPr>
              <a:t>adana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5087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1231</TotalTime>
  <Words>1304</Words>
  <Application>Microsoft Office PowerPoint</Application>
  <PresentationFormat>On-screen Show (4:3)</PresentationFormat>
  <Paragraphs>412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Solstice</vt:lpstr>
      <vt:lpstr>Hydrological Information System</vt:lpstr>
      <vt:lpstr>Slide 2</vt:lpstr>
      <vt:lpstr>Introduction</vt:lpstr>
      <vt:lpstr>Module Contents</vt:lpstr>
      <vt:lpstr>WMO Guidelines for Minimum Network Density</vt:lpstr>
      <vt:lpstr>Physical Location</vt:lpstr>
      <vt:lpstr>Site Selection for Rain Gauge</vt:lpstr>
      <vt:lpstr>Site Security</vt:lpstr>
      <vt:lpstr>Examples of Good Sites for AWS</vt:lpstr>
      <vt:lpstr>Examples of Good Sites for AWS</vt:lpstr>
      <vt:lpstr>Examples of Good Sites for AWS</vt:lpstr>
      <vt:lpstr>Examples of Good Sites for AWS</vt:lpstr>
      <vt:lpstr>Telemetry Window</vt:lpstr>
      <vt:lpstr>Power Options</vt:lpstr>
      <vt:lpstr>Power Options – Himachal Region</vt:lpstr>
      <vt:lpstr>Power Options – Gujarat</vt:lpstr>
      <vt:lpstr>Selection of Sensor</vt:lpstr>
      <vt:lpstr>Automatic Rain gauge</vt:lpstr>
      <vt:lpstr>Automatic Rain gauge</vt:lpstr>
      <vt:lpstr>Rain and Snow Gauge</vt:lpstr>
      <vt:lpstr>Slide 21</vt:lpstr>
      <vt:lpstr>Solar Radiation</vt:lpstr>
      <vt:lpstr>Wind Velocity and Direction</vt:lpstr>
      <vt:lpstr>Wind Velocity and Direction</vt:lpstr>
      <vt:lpstr>Temperature and Humidity Sensor</vt:lpstr>
      <vt:lpstr>Atmospheric Pressure</vt:lpstr>
      <vt:lpstr>General Features</vt:lpstr>
      <vt:lpstr>Data logger - Examples</vt:lpstr>
      <vt:lpstr>Data logger - Examples</vt:lpstr>
      <vt:lpstr>Data logger - Examples</vt:lpstr>
      <vt:lpstr>Integration of AWS with other Sensors</vt:lpstr>
      <vt:lpstr>Integration Examples</vt:lpstr>
      <vt:lpstr>Integration Examples</vt:lpstr>
      <vt:lpstr>Integration Examples</vt:lpstr>
      <vt:lpstr>Introduction</vt:lpstr>
      <vt:lpstr>GSM Based Telemetry</vt:lpstr>
      <vt:lpstr>Satellite Based Telemetry</vt:lpstr>
      <vt:lpstr>Masts</vt:lpstr>
      <vt:lpstr>Solar Panels</vt:lpstr>
      <vt:lpstr>Solar Panels</vt:lpstr>
      <vt:lpstr>Solar Panel</vt:lpstr>
      <vt:lpstr>Solar Panel - Direction</vt:lpstr>
      <vt:lpstr>Connections and Wires</vt:lpstr>
      <vt:lpstr>Automatic Rain gauge</vt:lpstr>
      <vt:lpstr>Automatic Rain gauge</vt:lpstr>
      <vt:lpstr>Slide 46</vt:lpstr>
      <vt:lpstr>Solar Radiation Sensor Option 1</vt:lpstr>
      <vt:lpstr>Solar Radiation Sensor Option 2</vt:lpstr>
      <vt:lpstr>Wind Velocity and Direction Option  - 1</vt:lpstr>
      <vt:lpstr>Wind Velocity and Direction Option  - 2</vt:lpstr>
      <vt:lpstr>Temperature Sensor</vt:lpstr>
      <vt:lpstr>Humidity Sensor</vt:lpstr>
      <vt:lpstr>Atmospheric Pressure Sensor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akbansal</cp:lastModifiedBy>
  <cp:revision>108</cp:revision>
  <dcterms:created xsi:type="dcterms:W3CDTF">2015-03-25T10:10:33Z</dcterms:created>
  <dcterms:modified xsi:type="dcterms:W3CDTF">2017-09-15T13:04:22Z</dcterms:modified>
</cp:coreProperties>
</file>